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68C49C6.xml" ContentType="application/vnd.ms-powerpoint.comments+xml"/>
  <Override PartName="/ppt/comments/modernComment_102_A245C9A.xml" ContentType="application/vnd.ms-powerpoint.comments+xml"/>
  <Override PartName="/ppt/comments/modernComment_106_40E4319A.xml" ContentType="application/vnd.ms-powerpoint.comments+xml"/>
  <Override PartName="/ppt/comments/modernComment_104_C99E207A.xml" ContentType="application/vnd.ms-powerpoint.comments+xml"/>
  <Override PartName="/ppt/comments/modernComment_109_CFFC1041.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9" r:id="rId4"/>
    <p:sldId id="266" r:id="rId5"/>
    <p:sldId id="268" r:id="rId6"/>
    <p:sldId id="258" r:id="rId7"/>
    <p:sldId id="259" r:id="rId8"/>
    <p:sldId id="262" r:id="rId9"/>
    <p:sldId id="271" r:id="rId10"/>
    <p:sldId id="270" r:id="rId11"/>
    <p:sldId id="260" r:id="rId12"/>
    <p:sldId id="265" r:id="rId13"/>
    <p:sldId id="264" r:id="rId14"/>
    <p:sldId id="272"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C91FCB-9317-AFFB-0E4C-B59B8AB24B75}" name="Niichel, Robert" initials="NR" userId="S::rniichel@fairmontstate.edu::49d02f4b-49e0-4c90-a254-907ebad72fb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5505E-9077-2C72-568F-1E6649C58D6E}" v="118" dt="2025-04-26T18:17:01.294"/>
    <p1510:client id="{13B9DB2B-701D-3DED-3A3E-B3BFA76C1463}" v="246" dt="2025-04-28T01:22:58.938"/>
    <p1510:client id="{18A1B162-3EB4-4572-472D-7D4740FF0C09}" v="2937" dt="2025-04-27T23:10:00.817"/>
    <p1510:client id="{55010C41-1E47-7339-E1B0-E3814FB0E79B}" v="2" dt="2025-04-27T00:01:12.540"/>
    <p1510:client id="{634BC0B6-0678-37BB-E060-05B06CCDDCD8}" v="3" dt="2025-04-28T14:05:12.191"/>
    <p1510:client id="{DB661CD2-17D7-3019-BE99-CDA4D6B14284}" v="687" dt="2025-04-28T14:27:09.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100_68C49C6.xml><?xml version="1.0" encoding="utf-8"?>
<p188:cmLst xmlns:a="http://schemas.openxmlformats.org/drawingml/2006/main" xmlns:r="http://schemas.openxmlformats.org/officeDocument/2006/relationships" xmlns:p188="http://schemas.microsoft.com/office/powerpoint/2018/8/main">
  <p188:cm id="{C6CB32E6-E0D4-43B5-9E8A-898D38262AD5}" authorId="{8BC91FCB-9317-AFFB-0E4C-B59B8AB24B75}" created="2025-04-26T18:13:05.460">
    <pc:sldMkLst xmlns:pc="http://schemas.microsoft.com/office/powerpoint/2013/main/command">
      <pc:docMk/>
      <pc:sldMk cId="109857222" sldId="256"/>
    </pc:sldMkLst>
    <p188:txBody>
      <a:bodyPr/>
      <a:lstStyle/>
      <a:p>
        <a:r>
          <a:rPr lang="en-US"/>
          <a:t>Very nice!</a:t>
        </a:r>
      </a:p>
    </p188:txBody>
  </p188:cm>
</p188:cmLst>
</file>

<file path=ppt/comments/modernComment_102_A245C9A.xml><?xml version="1.0" encoding="utf-8"?>
<p188:cmLst xmlns:a="http://schemas.openxmlformats.org/drawingml/2006/main" xmlns:r="http://schemas.openxmlformats.org/officeDocument/2006/relationships" xmlns:p188="http://schemas.microsoft.com/office/powerpoint/2018/8/main">
  <p188:cm id="{F46BA000-542D-4ECC-B9CE-D9FA71A23F99}" authorId="{8BC91FCB-9317-AFFB-0E4C-B59B8AB24B75}" created="2025-04-26T18:12:18.974">
    <ac:txMkLst xmlns:ac="http://schemas.microsoft.com/office/drawing/2013/main/command">
      <pc:docMk xmlns:pc="http://schemas.microsoft.com/office/powerpoint/2013/main/command"/>
      <pc:sldMk xmlns:pc="http://schemas.microsoft.com/office/powerpoint/2013/main/command" cId="170155162" sldId="258"/>
      <ac:spMk id="3" creationId="{3993CED2-4CDE-A1A1-3AF8-6F509E23883D}"/>
      <ac:txMk cp="67" len="6">
        <ac:context len="174" hash="1838977708"/>
      </ac:txMk>
    </ac:txMkLst>
    <p188:pos x="2836333" y="783166"/>
    <p188:txBody>
      <a:bodyPr/>
      <a:lstStyle/>
      <a:p>
        <a:r>
          <a:rPr lang="en-US"/>
          <a:t>Explain what varroa is</a:t>
        </a:r>
      </a:p>
    </p188:txBody>
  </p188:cm>
  <p188:cm id="{7417C012-8FC6-406F-9C83-C19F5F4E38B7}" authorId="{8BC91FCB-9317-AFFB-0E4C-B59B8AB24B75}" created="2025-04-26T18:12:56.663">
    <ac:txMkLst xmlns:ac="http://schemas.microsoft.com/office/drawing/2013/main/command">
      <pc:docMk xmlns:pc="http://schemas.microsoft.com/office/powerpoint/2013/main/command"/>
      <pc:sldMk xmlns:pc="http://schemas.microsoft.com/office/powerpoint/2013/main/command" cId="170155162" sldId="258"/>
      <ac:spMk id="3" creationId="{3993CED2-4CDE-A1A1-3AF8-6F509E23883D}"/>
      <ac:txMk cp="52" len="120">
        <ac:context len="174" hash="1838977708"/>
      </ac:txMk>
    </ac:txMkLst>
    <p188:pos x="7090833" y="1185333"/>
    <p188:txBody>
      <a:bodyPr/>
      <a:lstStyle/>
      <a:p>
        <a:r>
          <a:rPr lang="en-US"/>
          <a:t>I think you only really covered these two questions with your research.  I know we had other questions, but we never really got to those.</a:t>
        </a:r>
      </a:p>
    </p188:txBody>
  </p188:cm>
</p188:cmLst>
</file>

<file path=ppt/comments/modernComment_104_C99E207A.xml><?xml version="1.0" encoding="utf-8"?>
<p188:cmLst xmlns:a="http://schemas.openxmlformats.org/drawingml/2006/main" xmlns:r="http://schemas.openxmlformats.org/officeDocument/2006/relationships" xmlns:p188="http://schemas.microsoft.com/office/powerpoint/2018/8/main">
  <p188:cm id="{21E57339-45CE-4EAD-B04A-503B48FFB60D}" authorId="{8BC91FCB-9317-AFFB-0E4C-B59B8AB24B75}" created="2025-04-26T18:15:48.324">
    <ac:deMkLst xmlns:ac="http://schemas.microsoft.com/office/drawing/2013/main/command">
      <pc:docMk xmlns:pc="http://schemas.microsoft.com/office/powerpoint/2013/main/command"/>
      <pc:sldMk xmlns:pc="http://schemas.microsoft.com/office/powerpoint/2013/main/command" cId="3382583418" sldId="260"/>
      <ac:picMk id="14" creationId="{FC17CE4C-C15B-98EA-0B8B-D38E67B41F7D}"/>
    </ac:deMkLst>
    <p188:txBody>
      <a:bodyPr/>
      <a:lstStyle/>
      <a:p>
        <a:r>
          <a:rPr lang="en-US"/>
          <a:t>The picture is cut off</a:t>
        </a:r>
      </a:p>
    </p188:txBody>
  </p188:cm>
  <p188:cm id="{D4E8973E-D97E-4736-9CD2-2A79078B573D}" authorId="{8BC91FCB-9317-AFFB-0E4C-B59B8AB24B75}" created="2025-04-26T18:16:16.340">
    <ac:txMkLst xmlns:ac="http://schemas.microsoft.com/office/drawing/2013/main/command">
      <pc:docMk xmlns:pc="http://schemas.microsoft.com/office/powerpoint/2013/main/command"/>
      <pc:sldMk xmlns:pc="http://schemas.microsoft.com/office/powerpoint/2013/main/command" cId="3382583418" sldId="260"/>
      <ac:spMk id="5" creationId="{4E99CF28-50E5-EE40-48EA-C3B73A74880C}"/>
      <ac:txMk cp="0">
        <ac:context len="1" hash="13"/>
      </ac:txMk>
    </ac:txMkLst>
    <p188:pos x="2540000" y="1809750"/>
    <p188:txBody>
      <a:bodyPr/>
      <a:lstStyle/>
      <a:p>
        <a:r>
          <a:rPr lang="en-US"/>
          <a:t>Make sure you know how to explain this using the tree diagram you have here.</a:t>
        </a:r>
      </a:p>
    </p188:txBody>
  </p188:cm>
</p188:cmLst>
</file>

<file path=ppt/comments/modernComment_106_40E4319A.xml><?xml version="1.0" encoding="utf-8"?>
<p188:cmLst xmlns:a="http://schemas.openxmlformats.org/drawingml/2006/main" xmlns:r="http://schemas.openxmlformats.org/officeDocument/2006/relationships" xmlns:p188="http://schemas.microsoft.com/office/powerpoint/2018/8/main">
  <p188:cm id="{3BF4FB7E-75D2-426A-A9E5-31327CB11073}" authorId="{8BC91FCB-9317-AFFB-0E4C-B59B8AB24B75}" created="2025-04-26T18:15:33.917">
    <ac:deMkLst xmlns:ac="http://schemas.microsoft.com/office/drawing/2013/main/command">
      <pc:docMk xmlns:pc="http://schemas.microsoft.com/office/powerpoint/2013/main/command"/>
      <pc:sldMk xmlns:pc="http://schemas.microsoft.com/office/powerpoint/2013/main/command" cId="1088696730" sldId="262"/>
      <ac:picMk id="5" creationId="{B5D98CF2-FE8B-3496-9853-42320B632D81}"/>
    </ac:deMkLst>
    <p188:txBody>
      <a:bodyPr/>
      <a:lstStyle/>
      <a:p>
        <a:r>
          <a:rPr lang="en-US"/>
          <a:t>I don't understand this graph.  What is the vertical axis?  </a:t>
        </a:r>
      </a:p>
    </p188:txBody>
  </p188:cm>
</p188:cmLst>
</file>

<file path=ppt/comments/modernComment_109_CFFC1041.xml><?xml version="1.0" encoding="utf-8"?>
<p188:cmLst xmlns:a="http://schemas.openxmlformats.org/drawingml/2006/main" xmlns:r="http://schemas.openxmlformats.org/officeDocument/2006/relationships" xmlns:p188="http://schemas.microsoft.com/office/powerpoint/2018/8/main">
  <p188:cm id="{E603FE50-D090-41AD-8690-F637004B9FF0}" authorId="{8BC91FCB-9317-AFFB-0E4C-B59B8AB24B75}" created="2025-04-26T18:17:01.294">
    <ac:txMkLst xmlns:ac="http://schemas.microsoft.com/office/drawing/2013/main/command">
      <pc:docMk xmlns:pc="http://schemas.microsoft.com/office/powerpoint/2013/main/command"/>
      <pc:sldMk xmlns:pc="http://schemas.microsoft.com/office/powerpoint/2013/main/command" cId="3489402945" sldId="265"/>
      <ac:spMk id="2" creationId="{C4FD041A-DFF3-317E-E18D-F291D9D6DD94}"/>
      <ac:txMk cp="0" len="24">
        <ac:context len="25" hash="3518666862"/>
      </ac:txMk>
    </ac:txMkLst>
    <p188:pos x="3069166" y="1672166"/>
    <p188:txBody>
      <a:bodyPr/>
      <a:lstStyle/>
      <a:p>
        <a:r>
          <a:rPr lang="en-US"/>
          <a:t>What conclusions can you draw?  Seems like MLR is the best model for this data set.  Also, what were you predicting with your models?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4/28/2025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9306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4/28/2025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1548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4/28/2025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27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4/28/2025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84407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4/28/2025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086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4/28/2025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12814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4/28/2025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4306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4/28/2025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3136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4/28/2025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23322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4/28/2025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50125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4/28/2025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45466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4/28/2025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071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microsoft.com/office/2018/10/relationships/comments" Target="../comments/modernComment_100_68C49C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04_C99E207A.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9_CFFC104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esjournals.onlinelibrary.wiley.com/doi/10.1111/1365-2664.12836" TargetMode="External"/><Relationship Id="rId2" Type="http://schemas.openxmlformats.org/officeDocument/2006/relationships/hyperlink" Target="https://beeaware.org.au/archive-pest/varroa-mites/#ad-image-0" TargetMode="External"/><Relationship Id="rId1" Type="http://schemas.openxmlformats.org/officeDocument/2006/relationships/slideLayout" Target="../slideLayouts/slideLayout2.xml"/><Relationship Id="rId4" Type="http://schemas.openxmlformats.org/officeDocument/2006/relationships/hyperlink" Target="https://www.britannica.com/animal/honeybe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02_A245C9A.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6_40E4319A.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lying Bee">
            <a:extLst>
              <a:ext uri="{FF2B5EF4-FFF2-40B4-BE49-F238E27FC236}">
                <a16:creationId xmlns:a16="http://schemas.microsoft.com/office/drawing/2014/main" id="{CE5DD03F-7793-9304-328D-ABD0C6F89EF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6250" b="6250"/>
          <a:stretch/>
        </p:blipFill>
        <p:spPr>
          <a:xfrm>
            <a:off x="20" y="10"/>
            <a:ext cx="12191979" cy="6857989"/>
          </a:xfrm>
          <a:prstGeom prst="rect">
            <a:avLst/>
          </a:prstGeom>
        </p:spPr>
      </p:pic>
      <p:sp>
        <p:nvSpPr>
          <p:cNvPr id="11" name="Rectangle 10">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0080" y="914400"/>
            <a:ext cx="4892948" cy="3427867"/>
          </a:xfrm>
        </p:spPr>
        <p:txBody>
          <a:bodyPr anchor="t">
            <a:normAutofit/>
          </a:bodyPr>
          <a:lstStyle/>
          <a:p>
            <a:pPr>
              <a:lnSpc>
                <a:spcPct val="90000"/>
              </a:lnSpc>
            </a:pPr>
            <a:r>
              <a:rPr lang="en-US" sz="4600">
                <a:solidFill>
                  <a:srgbClr val="FFFFFF"/>
                </a:solidFill>
              </a:rPr>
              <a:t>Honeybee Conservation and Preservation Through Data Science</a:t>
            </a:r>
          </a:p>
        </p:txBody>
      </p:sp>
      <p:sp>
        <p:nvSpPr>
          <p:cNvPr id="3" name="Subtitle 2"/>
          <p:cNvSpPr>
            <a:spLocks noGrp="1"/>
          </p:cNvSpPr>
          <p:nvPr>
            <p:ph type="subTitle" idx="1"/>
          </p:nvPr>
        </p:nvSpPr>
        <p:spPr>
          <a:xfrm>
            <a:off x="650970" y="5253051"/>
            <a:ext cx="4892948" cy="812923"/>
          </a:xfrm>
        </p:spPr>
        <p:txBody>
          <a:bodyPr vert="horz" lIns="91440" tIns="45720" rIns="91440" bIns="45720" rtlCol="0" anchor="t">
            <a:normAutofit/>
          </a:bodyPr>
          <a:lstStyle/>
          <a:p>
            <a:pPr>
              <a:lnSpc>
                <a:spcPct val="120000"/>
              </a:lnSpc>
            </a:pPr>
            <a:r>
              <a:rPr lang="en-US" sz="1400">
                <a:solidFill>
                  <a:srgbClr val="FFFFFF"/>
                </a:solidFill>
              </a:rPr>
              <a:t>Javier Khaaliq</a:t>
            </a:r>
          </a:p>
          <a:p>
            <a:pPr>
              <a:lnSpc>
                <a:spcPct val="120000"/>
              </a:lnSpc>
            </a:pPr>
            <a:r>
              <a:rPr lang="en-US" sz="1400">
                <a:solidFill>
                  <a:srgbClr val="FFFFFF"/>
                </a:solidFill>
              </a:rPr>
              <a:t>Faculty Advisor: Dr. Robert Niichel</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A8CA7-C86E-6FAB-7FE9-5E50237C1EED}"/>
              </a:ext>
            </a:extLst>
          </p:cNvPr>
          <p:cNvSpPr>
            <a:spLocks noGrp="1"/>
          </p:cNvSpPr>
          <p:nvPr>
            <p:ph type="title"/>
          </p:nvPr>
        </p:nvSpPr>
        <p:spPr/>
        <p:txBody>
          <a:bodyPr/>
          <a:lstStyle/>
          <a:p>
            <a:r>
              <a:rPr lang="en-US"/>
              <a:t>Regression Tree Model Results (pt. 1) </a:t>
            </a:r>
          </a:p>
        </p:txBody>
      </p:sp>
      <p:pic>
        <p:nvPicPr>
          <p:cNvPr id="5" name="Content Placeholder 4" descr="A diagram of a diagram&#10;&#10;AI-generated content may be incorrect.">
            <a:extLst>
              <a:ext uri="{FF2B5EF4-FFF2-40B4-BE49-F238E27FC236}">
                <a16:creationId xmlns:a16="http://schemas.microsoft.com/office/drawing/2014/main" id="{AFDC8E1D-0931-EB0B-2364-AFCD54C61257}"/>
              </a:ext>
            </a:extLst>
          </p:cNvPr>
          <p:cNvPicPr>
            <a:picLocks noGrp="1" noChangeAspect="1"/>
          </p:cNvPicPr>
          <p:nvPr>
            <p:ph idx="1"/>
          </p:nvPr>
        </p:nvPicPr>
        <p:blipFill>
          <a:blip r:embed="rId2"/>
          <a:stretch>
            <a:fillRect/>
          </a:stretch>
        </p:blipFill>
        <p:spPr>
          <a:xfrm>
            <a:off x="2742269" y="2140414"/>
            <a:ext cx="6809814" cy="4204894"/>
          </a:xfrm>
        </p:spPr>
      </p:pic>
    </p:spTree>
    <p:extLst>
      <p:ext uri="{BB962C8B-B14F-4D97-AF65-F5344CB8AC3E}">
        <p14:creationId xmlns:p14="http://schemas.microsoft.com/office/powerpoint/2010/main" val="353426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8103-7F05-FAC0-5CEC-53078A1F111E}"/>
              </a:ext>
            </a:extLst>
          </p:cNvPr>
          <p:cNvSpPr>
            <a:spLocks noGrp="1"/>
          </p:cNvSpPr>
          <p:nvPr>
            <p:ph type="title"/>
          </p:nvPr>
        </p:nvSpPr>
        <p:spPr/>
        <p:txBody>
          <a:bodyPr vert="horz" lIns="91440" tIns="45720" rIns="91440" bIns="45720" rtlCol="0" anchor="t">
            <a:normAutofit/>
          </a:bodyPr>
          <a:lstStyle/>
          <a:p>
            <a:r>
              <a:rPr lang="en-US" sz="4400"/>
              <a:t>Regression Tree Model Results (pt. 2)</a:t>
            </a:r>
          </a:p>
        </p:txBody>
      </p:sp>
      <p:sp>
        <p:nvSpPr>
          <p:cNvPr id="4" name="Picture Placeholder 3">
            <a:extLst>
              <a:ext uri="{FF2B5EF4-FFF2-40B4-BE49-F238E27FC236}">
                <a16:creationId xmlns:a16="http://schemas.microsoft.com/office/drawing/2014/main" id="{6BF8EA3C-6F17-A736-50DD-157E7D50BBD9}"/>
              </a:ext>
            </a:extLst>
          </p:cNvPr>
          <p:cNvSpPr>
            <a:spLocks noGrp="1"/>
          </p:cNvSpPr>
          <p:nvPr>
            <p:ph idx="1"/>
          </p:nvPr>
        </p:nvSpPr>
        <p:spPr/>
        <p:txBody>
          <a:bodyPr vert="horz" lIns="91440" tIns="45720" rIns="91440" bIns="45720" rtlCol="0" anchor="t">
            <a:normAutofit/>
          </a:bodyPr>
          <a:lstStyle/>
          <a:p>
            <a:r>
              <a:rPr lang="en-US"/>
              <a:t>Hives with lower populations and worker brood sizes tend to have a lower-than-average Varroa population. </a:t>
            </a:r>
          </a:p>
          <a:p>
            <a:r>
              <a:rPr lang="en-US"/>
              <a:t>On the other hand, a higher worker brood implies a higher-than-average Varroa population. We also found that varroa mites aren't as prevalent in hives with a lower honey reserve. </a:t>
            </a:r>
          </a:p>
          <a:p>
            <a:r>
              <a:rPr lang="en-US"/>
              <a:t>Additionally, our tree model confirms a previously mentioned statement that varroa mites prefer drone broods as varroa levels are highest in hives with high drone broods.</a:t>
            </a:r>
          </a:p>
          <a:p>
            <a:endParaRPr lang="en-US"/>
          </a:p>
        </p:txBody>
      </p:sp>
    </p:spTree>
    <p:extLst>
      <p:ext uri="{BB962C8B-B14F-4D97-AF65-F5344CB8AC3E}">
        <p14:creationId xmlns:p14="http://schemas.microsoft.com/office/powerpoint/2010/main" val="338258341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041A-DFF3-317E-E18D-F291D9D6DD94}"/>
              </a:ext>
            </a:extLst>
          </p:cNvPr>
          <p:cNvSpPr>
            <a:spLocks noGrp="1"/>
          </p:cNvSpPr>
          <p:nvPr>
            <p:ph type="title"/>
          </p:nvPr>
        </p:nvSpPr>
        <p:spPr/>
        <p:txBody>
          <a:bodyPr vert="horz" lIns="91440" tIns="45720" rIns="91440" bIns="45720" rtlCol="0" anchor="t">
            <a:normAutofit/>
          </a:bodyPr>
          <a:lstStyle/>
          <a:p>
            <a:r>
              <a:rPr lang="en-US" sz="4400"/>
              <a:t>Overall Model Comparison</a:t>
            </a:r>
          </a:p>
        </p:txBody>
      </p:sp>
      <p:pic>
        <p:nvPicPr>
          <p:cNvPr id="8" name="Content Placeholder 7" descr="A graph of different colored bars&#10;&#10;AI-generated content may be incorrect.">
            <a:extLst>
              <a:ext uri="{FF2B5EF4-FFF2-40B4-BE49-F238E27FC236}">
                <a16:creationId xmlns:a16="http://schemas.microsoft.com/office/drawing/2014/main" id="{96119B6A-9EDE-2966-F43A-69F72D0F4B42}"/>
              </a:ext>
            </a:extLst>
          </p:cNvPr>
          <p:cNvPicPr>
            <a:picLocks noGrp="1" noChangeAspect="1"/>
          </p:cNvPicPr>
          <p:nvPr>
            <p:ph idx="1"/>
          </p:nvPr>
        </p:nvPicPr>
        <p:blipFill>
          <a:blip r:embed="rId3"/>
          <a:stretch>
            <a:fillRect/>
          </a:stretch>
        </p:blipFill>
        <p:spPr>
          <a:xfrm>
            <a:off x="4937125" y="1635602"/>
            <a:ext cx="6594475" cy="3956684"/>
          </a:xfrm>
          <a:prstGeom prst="rect">
            <a:avLst/>
          </a:prstGeom>
        </p:spPr>
      </p:pic>
      <p:sp>
        <p:nvSpPr>
          <p:cNvPr id="3" name="Text Placeholder 2">
            <a:extLst>
              <a:ext uri="{FF2B5EF4-FFF2-40B4-BE49-F238E27FC236}">
                <a16:creationId xmlns:a16="http://schemas.microsoft.com/office/drawing/2014/main" id="{F36BBB9A-45F5-87FF-348A-EF6949B4AE5B}"/>
              </a:ext>
            </a:extLst>
          </p:cNvPr>
          <p:cNvSpPr>
            <a:spLocks noGrp="1"/>
          </p:cNvSpPr>
          <p:nvPr>
            <p:ph type="body" sz="half" idx="2"/>
          </p:nvPr>
        </p:nvSpPr>
        <p:spPr/>
        <p:txBody>
          <a:bodyPr vert="horz" lIns="91440" tIns="45720" rIns="91440" bIns="45720" rtlCol="0" anchor="t">
            <a:normAutofit/>
          </a:bodyPr>
          <a:lstStyle/>
          <a:p>
            <a:r>
              <a:rPr lang="en-US"/>
              <a:t>Our decision tree, random forest, and principal component analysis (PCA) models all had higher MSE and RMSE compared to multiple linear regression (MLR). However, the MLR model is less intuitive than the DT model.</a:t>
            </a:r>
          </a:p>
        </p:txBody>
      </p:sp>
    </p:spTree>
    <p:extLst>
      <p:ext uri="{BB962C8B-B14F-4D97-AF65-F5344CB8AC3E}">
        <p14:creationId xmlns:p14="http://schemas.microsoft.com/office/powerpoint/2010/main" val="3489402945"/>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D5EC-E91A-6C97-AB3D-88503EB1452C}"/>
              </a:ext>
            </a:extLst>
          </p:cNvPr>
          <p:cNvSpPr>
            <a:spLocks noGrp="1"/>
          </p:cNvSpPr>
          <p:nvPr>
            <p:ph type="title"/>
          </p:nvPr>
        </p:nvSpPr>
        <p:spPr/>
        <p:txBody>
          <a:bodyPr/>
          <a:lstStyle/>
          <a:p>
            <a:r>
              <a:rPr lang="en-US"/>
              <a:t>Assumptions and Conclusion</a:t>
            </a:r>
          </a:p>
        </p:txBody>
      </p:sp>
      <p:sp>
        <p:nvSpPr>
          <p:cNvPr id="3" name="Content Placeholder 2">
            <a:extLst>
              <a:ext uri="{FF2B5EF4-FFF2-40B4-BE49-F238E27FC236}">
                <a16:creationId xmlns:a16="http://schemas.microsoft.com/office/drawing/2014/main" id="{DAA80F3D-380E-4270-6ADF-D9F20582FA7A}"/>
              </a:ext>
            </a:extLst>
          </p:cNvPr>
          <p:cNvSpPr>
            <a:spLocks noGrp="1"/>
          </p:cNvSpPr>
          <p:nvPr>
            <p:ph idx="1"/>
          </p:nvPr>
        </p:nvSpPr>
        <p:spPr/>
        <p:txBody>
          <a:bodyPr vert="horz" lIns="91440" tIns="45720" rIns="91440" bIns="45720" rtlCol="0" anchor="t">
            <a:normAutofit/>
          </a:bodyPr>
          <a:lstStyle/>
          <a:p>
            <a:pPr marL="0" indent="0">
              <a:buNone/>
            </a:pPr>
            <a:r>
              <a:rPr lang="en-US"/>
              <a:t>Our results allow us to assume the following for better conservation of honeybees:</a:t>
            </a:r>
          </a:p>
          <a:p>
            <a:r>
              <a:rPr lang="en-US"/>
              <a:t>We should keep an eye on drone broods due to their role as better suited incubators for varroa larvae. This is especially true for the summer months.</a:t>
            </a:r>
          </a:p>
          <a:p>
            <a:r>
              <a:rPr lang="en-US"/>
              <a:t>Worker broods also prove important for predicting varroa mites, but we must consider the hive's honey reserve and brood sizes for better prediction of varroa infestation. Therefore, worker brood monitoring would require more caution and delicacy than drone brood monitoring would require.</a:t>
            </a:r>
          </a:p>
          <a:p>
            <a:endParaRPr lang="en-US"/>
          </a:p>
          <a:p>
            <a:endParaRPr lang="en-US"/>
          </a:p>
          <a:p>
            <a:pPr marL="0" indent="0">
              <a:buNone/>
            </a:pPr>
            <a:endParaRPr lang="en-US"/>
          </a:p>
          <a:p>
            <a:endParaRPr lang="en-US"/>
          </a:p>
        </p:txBody>
      </p:sp>
    </p:spTree>
    <p:extLst>
      <p:ext uri="{BB962C8B-B14F-4D97-AF65-F5344CB8AC3E}">
        <p14:creationId xmlns:p14="http://schemas.microsoft.com/office/powerpoint/2010/main" val="959887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6F96-72E2-871E-CF44-4FCB1D5F031D}"/>
              </a:ext>
            </a:extLst>
          </p:cNvPr>
          <p:cNvSpPr>
            <a:spLocks noGrp="1"/>
          </p:cNvSpPr>
          <p:nvPr>
            <p:ph type="title"/>
          </p:nvPr>
        </p:nvSpPr>
        <p:spPr/>
        <p:txBody>
          <a:bodyPr/>
          <a:lstStyle/>
          <a:p>
            <a:r>
              <a:rPr lang="en-US"/>
              <a:t>Acknowledgements</a:t>
            </a:r>
          </a:p>
        </p:txBody>
      </p:sp>
      <p:sp>
        <p:nvSpPr>
          <p:cNvPr id="3" name="Content Placeholder 2">
            <a:extLst>
              <a:ext uri="{FF2B5EF4-FFF2-40B4-BE49-F238E27FC236}">
                <a16:creationId xmlns:a16="http://schemas.microsoft.com/office/drawing/2014/main" id="{87336C4E-F6BA-F9D8-E19C-BA6B6073CF5C}"/>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This research was made possible by NASA West Virginia Space Grant Consortium, Training Grant #80NSSC20M0055.</a:t>
            </a:r>
            <a:endParaRPr lang="en-US"/>
          </a:p>
        </p:txBody>
      </p:sp>
    </p:spTree>
    <p:extLst>
      <p:ext uri="{BB962C8B-B14F-4D97-AF65-F5344CB8AC3E}">
        <p14:creationId xmlns:p14="http://schemas.microsoft.com/office/powerpoint/2010/main" val="807043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5177-F8BE-63EF-2B0D-621513924AF4}"/>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F880B4B6-F696-EE3F-CADC-CD27F4FD5811}"/>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https://beeaware.org.au/archive-pest/varroa-mites/#ad-image-0</a:t>
            </a:r>
            <a:r>
              <a:rPr lang="en-US">
                <a:ea typeface="+mn-lt"/>
                <a:cs typeface="+mn-lt"/>
              </a:rPr>
              <a:t> </a:t>
            </a:r>
          </a:p>
          <a:p>
            <a:r>
              <a:rPr lang="en-US">
                <a:ea typeface="+mn-lt"/>
                <a:cs typeface="+mn-lt"/>
                <a:hlinkClick r:id="rId3"/>
              </a:rPr>
              <a:t>https://besjournals.onlinelibrary.wiley.com/doi/10.1111/1365-2664.12836</a:t>
            </a:r>
            <a:r>
              <a:rPr lang="en-US">
                <a:ea typeface="+mn-lt"/>
                <a:cs typeface="+mn-lt"/>
              </a:rPr>
              <a:t> </a:t>
            </a:r>
          </a:p>
          <a:p>
            <a:r>
              <a:rPr lang="en-US">
                <a:ea typeface="+mn-lt"/>
                <a:cs typeface="+mn-lt"/>
                <a:hlinkClick r:id="rId4"/>
              </a:rPr>
              <a:t>https://www.britannica.com/animal/honeybee</a:t>
            </a:r>
            <a:r>
              <a:rPr lang="en-US">
                <a:ea typeface="+mn-lt"/>
                <a:cs typeface="+mn-lt"/>
              </a:rPr>
              <a:t> </a:t>
            </a:r>
          </a:p>
        </p:txBody>
      </p:sp>
    </p:spTree>
    <p:extLst>
      <p:ext uri="{BB962C8B-B14F-4D97-AF65-F5344CB8AC3E}">
        <p14:creationId xmlns:p14="http://schemas.microsoft.com/office/powerpoint/2010/main" val="1872961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descr="Bee on yellow flowers">
            <a:extLst>
              <a:ext uri="{FF2B5EF4-FFF2-40B4-BE49-F238E27FC236}">
                <a16:creationId xmlns:a16="http://schemas.microsoft.com/office/drawing/2014/main" id="{B344F9F1-CA98-AB26-2502-6016DCF0A3E8}"/>
              </a:ext>
            </a:extLst>
          </p:cNvPr>
          <p:cNvPicPr>
            <a:picLocks noChangeAspect="1"/>
          </p:cNvPicPr>
          <p:nvPr/>
        </p:nvPicPr>
        <p:blipFill>
          <a:blip r:embed="rId2"/>
          <a:srcRect l="9092" t="5428" r="-7" b="17956"/>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4444" y="1066800"/>
            <a:ext cx="4682990"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5E287D42-94AB-D830-7F89-C4E85BAE4041}"/>
              </a:ext>
            </a:extLst>
          </p:cNvPr>
          <p:cNvSpPr>
            <a:spLocks noGrp="1"/>
          </p:cNvSpPr>
          <p:nvPr>
            <p:ph type="title"/>
          </p:nvPr>
        </p:nvSpPr>
        <p:spPr>
          <a:xfrm>
            <a:off x="804818" y="1562101"/>
            <a:ext cx="3905203" cy="2738530"/>
          </a:xfrm>
        </p:spPr>
        <p:txBody>
          <a:bodyPr vert="horz" lIns="91440" tIns="45720" rIns="91440" bIns="45720" rtlCol="0" anchor="t">
            <a:normAutofit/>
          </a:bodyPr>
          <a:lstStyle/>
          <a:p>
            <a:r>
              <a:rPr lang="en-US" sz="4800" b="1" kern="1200">
                <a:solidFill>
                  <a:schemeClr val="tx1"/>
                </a:solidFill>
                <a:latin typeface="+mj-lt"/>
                <a:ea typeface="+mj-ea"/>
                <a:cs typeface="+mj-cs"/>
              </a:rPr>
              <a:t>Introduction</a:t>
            </a:r>
          </a:p>
        </p:txBody>
      </p:sp>
      <p:sp>
        <p:nvSpPr>
          <p:cNvPr id="3" name="Content Placeholder 2">
            <a:extLst>
              <a:ext uri="{FF2B5EF4-FFF2-40B4-BE49-F238E27FC236}">
                <a16:creationId xmlns:a16="http://schemas.microsoft.com/office/drawing/2014/main" id="{FEB1E2B1-55CB-739C-65B1-0874FC28652F}"/>
              </a:ext>
            </a:extLst>
          </p:cNvPr>
          <p:cNvSpPr>
            <a:spLocks noGrp="1"/>
          </p:cNvSpPr>
          <p:nvPr>
            <p:ph idx="1"/>
          </p:nvPr>
        </p:nvSpPr>
        <p:spPr>
          <a:xfrm>
            <a:off x="711081" y="2700860"/>
            <a:ext cx="3837517" cy="3450082"/>
          </a:xfrm>
        </p:spPr>
        <p:txBody>
          <a:bodyPr vert="horz" lIns="91440" tIns="45720" rIns="91440" bIns="45720" rtlCol="0" anchor="b">
            <a:normAutofit/>
          </a:bodyPr>
          <a:lstStyle/>
          <a:p>
            <a:pPr marL="0" indent="0">
              <a:buNone/>
            </a:pPr>
            <a:r>
              <a:rPr lang="en-US" sz="1500" b="1" cap="all" spc="300"/>
              <a:t>Honeybees are important pollinators in our environment. </a:t>
            </a:r>
          </a:p>
          <a:p>
            <a:pPr marL="0" indent="0">
              <a:buNone/>
            </a:pPr>
            <a:r>
              <a:rPr lang="en-US" sz="1500" b="1" cap="all" spc="300"/>
              <a:t>However, recently their numbers have been declining</a:t>
            </a:r>
          </a:p>
          <a:p>
            <a:pPr marL="0" indent="0">
              <a:buNone/>
            </a:pPr>
            <a:r>
              <a:rPr lang="en-US" sz="1500" b="1" cap="all" spc="300"/>
              <a:t>How can we preserve this important resource?</a:t>
            </a:r>
          </a:p>
          <a:p>
            <a:pPr marL="0" indent="0">
              <a:buNone/>
            </a:pPr>
            <a:endParaRPr lang="en-US" sz="1500" b="1" cap="all" spc="300"/>
          </a:p>
          <a:p>
            <a:pPr marL="0" indent="0">
              <a:buNone/>
            </a:pPr>
            <a:endParaRPr lang="en-US" sz="1500" b="1" cap="all" spc="300"/>
          </a:p>
        </p:txBody>
      </p:sp>
      <p:cxnSp>
        <p:nvCxnSpPr>
          <p:cNvPr id="15" name="Straight Connector 14">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V="1">
            <a:off x="305077" y="1063752"/>
            <a:ext cx="0" cy="472744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39988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F72D6-3D14-5E94-FDCF-C2EA8061A929}"/>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a:t>Honeybees</a:t>
            </a:r>
          </a:p>
        </p:txBody>
      </p:sp>
      <p:pic>
        <p:nvPicPr>
          <p:cNvPr id="6" name="Picture 5" descr="Bee depositing into a honeycomb">
            <a:extLst>
              <a:ext uri="{FF2B5EF4-FFF2-40B4-BE49-F238E27FC236}">
                <a16:creationId xmlns:a16="http://schemas.microsoft.com/office/drawing/2014/main" id="{364C16C6-BA58-3C9E-020D-4164ACF40F1A}"/>
              </a:ext>
            </a:extLst>
          </p:cNvPr>
          <p:cNvPicPr>
            <a:picLocks noChangeAspect="1"/>
          </p:cNvPicPr>
          <p:nvPr/>
        </p:nvPicPr>
        <p:blipFill>
          <a:blip r:embed="rId2"/>
          <a:srcRect l="4109" r="13009"/>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FA6CEA-9449-BD13-4316-10DA461C3932}"/>
              </a:ext>
            </a:extLst>
          </p:cNvPr>
          <p:cNvSpPr>
            <a:spLocks noGrp="1"/>
          </p:cNvSpPr>
          <p:nvPr>
            <p:ph type="body" sz="half" idx="2"/>
          </p:nvPr>
        </p:nvSpPr>
        <p:spPr>
          <a:xfrm>
            <a:off x="7269905" y="2176036"/>
            <a:ext cx="4261104" cy="4121887"/>
          </a:xfrm>
        </p:spPr>
        <p:txBody>
          <a:bodyPr vert="horz" lIns="91440" tIns="45720" rIns="91440" bIns="45720" rtlCol="0" anchor="t">
            <a:normAutofit/>
          </a:bodyPr>
          <a:lstStyle/>
          <a:p>
            <a:pPr>
              <a:buFont typeface="Arial" panose="020B0604020202020204" pitchFamily="34" charset="0"/>
              <a:buChar char="•"/>
            </a:pPr>
            <a:r>
              <a:rPr lang="en-US"/>
              <a:t>This research project focused on the western honeybee (</a:t>
            </a:r>
            <a:r>
              <a:rPr lang="en-US" i="1"/>
              <a:t>Apis mellifera</a:t>
            </a:r>
            <a:r>
              <a:rPr lang="en-US"/>
              <a:t>). They are social insects which live communally in hives. They utilize "dancing" to communicate the whereabouts and details of food near their hive. Like other bee communities, female honeybees are divided into the workers and queens, which are larger than workers. Males, or drones, are also larger than the workers but are only present in the summer. Workers and queens have stingers, while drones are stingless.</a:t>
            </a:r>
          </a:p>
        </p:txBody>
      </p:sp>
    </p:spTree>
    <p:extLst>
      <p:ext uri="{BB962C8B-B14F-4D97-AF65-F5344CB8AC3E}">
        <p14:creationId xmlns:p14="http://schemas.microsoft.com/office/powerpoint/2010/main" val="2872421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8" name="Picture Placeholder 7" descr="A closeup of a Varroa mite (Varroa destructor)&#10;&#10;">
            <a:extLst>
              <a:ext uri="{FF2B5EF4-FFF2-40B4-BE49-F238E27FC236}">
                <a16:creationId xmlns:a16="http://schemas.microsoft.com/office/drawing/2014/main" id="{A609C085-0CCB-081E-5FE1-DBC00216589B}"/>
              </a:ext>
              <a:ext uri="{C183D7F6-B498-43B3-948B-1728B52AA6E4}">
                <adec:decorative xmlns:adec="http://schemas.microsoft.com/office/drawing/2017/decorative" val="0"/>
              </a:ext>
            </a:extLst>
          </p:cNvPr>
          <p:cNvPicPr>
            <a:picLocks noGrp="1" noChangeAspect="1"/>
          </p:cNvPicPr>
          <p:nvPr>
            <p:ph type="pic" idx="1"/>
          </p:nvPr>
        </p:nvPicPr>
        <p:blipFill>
          <a:blip r:embed="rId2">
            <a:alphaModFix/>
          </a:blip>
          <a:srcRect l="19855" r="20335" b="-2"/>
          <a:stretch/>
        </p:blipFill>
        <p:spPr>
          <a:xfrm>
            <a:off x="-4704" y="10"/>
            <a:ext cx="5696712" cy="6857990"/>
          </a:xfrm>
          <a:prstGeom prst="rect">
            <a:avLst/>
          </a:prstGeom>
        </p:spPr>
      </p:pic>
      <p:sp>
        <p:nvSpPr>
          <p:cNvPr id="35" name="Rectangle 34">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375" y="-480370"/>
            <a:ext cx="4735963" cy="5696712"/>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2243BBE-51E4-A568-CCA3-78B52C4EEE3D}"/>
              </a:ext>
            </a:extLst>
          </p:cNvPr>
          <p:cNvSpPr>
            <a:spLocks noGrp="1"/>
          </p:cNvSpPr>
          <p:nvPr>
            <p:ph type="title"/>
          </p:nvPr>
        </p:nvSpPr>
        <p:spPr>
          <a:xfrm>
            <a:off x="642519" y="1371601"/>
            <a:ext cx="4023360" cy="2671482"/>
          </a:xfrm>
        </p:spPr>
        <p:txBody>
          <a:bodyPr vert="horz" lIns="91440" tIns="45720" rIns="91440" bIns="45720" rtlCol="0" anchor="t">
            <a:normAutofit/>
          </a:bodyPr>
          <a:lstStyle/>
          <a:p>
            <a:r>
              <a:rPr lang="en-US" sz="4000">
                <a:solidFill>
                  <a:srgbClr val="FFFFFF"/>
                </a:solidFill>
              </a:rPr>
              <a:t>Varroa Mites (</a:t>
            </a:r>
            <a:r>
              <a:rPr lang="en-US" sz="4000" i="1">
                <a:solidFill>
                  <a:srgbClr val="FFFFFF"/>
                </a:solidFill>
              </a:rPr>
              <a:t>Varroa destructor)</a:t>
            </a:r>
          </a:p>
        </p:txBody>
      </p:sp>
      <p:cxnSp>
        <p:nvCxnSpPr>
          <p:cNvPr id="36" name="Straight Connector 35">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18"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E68ACC-97C7-A5F9-04D7-68F29F5297C8}"/>
              </a:ext>
            </a:extLst>
          </p:cNvPr>
          <p:cNvSpPr>
            <a:spLocks noGrp="1"/>
          </p:cNvSpPr>
          <p:nvPr>
            <p:ph type="body" sz="half" idx="2"/>
          </p:nvPr>
        </p:nvSpPr>
        <p:spPr>
          <a:xfrm>
            <a:off x="6242960" y="1031002"/>
            <a:ext cx="5288049" cy="5266922"/>
          </a:xfrm>
        </p:spPr>
        <p:txBody>
          <a:bodyPr vert="horz" lIns="91440" tIns="45720" rIns="91440" bIns="45720" rtlCol="0">
            <a:normAutofit/>
          </a:bodyPr>
          <a:lstStyle/>
          <a:p>
            <a:pPr>
              <a:buFont typeface="Arial" panose="020B0604020202020204" pitchFamily="34" charset="0"/>
              <a:buChar char="•"/>
            </a:pPr>
            <a:r>
              <a:rPr lang="en-US"/>
              <a:t>Varroa mites are parasitic mites that prey on honeybees and their larvae. They can only reproduce on the brood and females feed on adult honeybees. Female varroa mites are more likely to lay eggs on drone brood (between 10-12 times more) due to the longer brood cycle of drones. </a:t>
            </a:r>
          </a:p>
        </p:txBody>
      </p:sp>
    </p:spTree>
    <p:extLst>
      <p:ext uri="{BB962C8B-B14F-4D97-AF65-F5344CB8AC3E}">
        <p14:creationId xmlns:p14="http://schemas.microsoft.com/office/powerpoint/2010/main" val="1693910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08069-DCC2-82BD-D823-C2A5BEF89076}"/>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a:t>Varroa Mites' Effect on Honeybees</a:t>
            </a:r>
          </a:p>
        </p:txBody>
      </p:sp>
      <p:sp>
        <p:nvSpPr>
          <p:cNvPr id="3" name="Content Placeholder 2">
            <a:extLst>
              <a:ext uri="{FF2B5EF4-FFF2-40B4-BE49-F238E27FC236}">
                <a16:creationId xmlns:a16="http://schemas.microsoft.com/office/drawing/2014/main" id="{D1B68FA6-8A6B-EB82-ED95-A34BB734943A}"/>
              </a:ext>
            </a:extLst>
          </p:cNvPr>
          <p:cNvSpPr>
            <a:spLocks noGrp="1"/>
          </p:cNvSpPr>
          <p:nvPr>
            <p:ph type="body" sz="half" idx="2"/>
          </p:nvPr>
        </p:nvSpPr>
        <p:spPr>
          <a:xfrm>
            <a:off x="640079" y="2176036"/>
            <a:ext cx="4261104" cy="4121887"/>
          </a:xfrm>
        </p:spPr>
        <p:txBody>
          <a:bodyPr vert="horz" lIns="91440" tIns="45720" rIns="91440" bIns="45720" rtlCol="0">
            <a:normAutofit/>
          </a:bodyPr>
          <a:lstStyle/>
          <a:p>
            <a:pPr>
              <a:buFont typeface="Arial" panose="020B0604020202020204" pitchFamily="34" charset="0"/>
              <a:buChar char="•"/>
            </a:pPr>
            <a:r>
              <a:rPr lang="en-US"/>
              <a:t>Varroa mites are responsible for causing crippled worker honeybees which suffer from impaired flight performance, low hive return rates, reduced lifespans, and concerningly lower weight. Their impact on colonies include abnormal brood patterns, sunken and chewed cappings and larvae slumped in the bottom or side of the cell. This causes a decrease in hive population which will eventually lead to colony failure and death.</a:t>
            </a:r>
          </a:p>
        </p:txBody>
      </p:sp>
      <p:pic>
        <p:nvPicPr>
          <p:cNvPr id="5" name="Picture Placeholder 4" descr="A group of bees on a piece of brown material&#10;&#10;AI-generated content may be incorrect.">
            <a:extLst>
              <a:ext uri="{FF2B5EF4-FFF2-40B4-BE49-F238E27FC236}">
                <a16:creationId xmlns:a16="http://schemas.microsoft.com/office/drawing/2014/main" id="{39839FB4-2CB0-1272-89E2-13C5CE77FEC9}"/>
              </a:ext>
            </a:extLst>
          </p:cNvPr>
          <p:cNvPicPr>
            <a:picLocks noGrp="1" noChangeAspect="1"/>
          </p:cNvPicPr>
          <p:nvPr>
            <p:ph type="pic" idx="1"/>
          </p:nvPr>
        </p:nvPicPr>
        <p:blipFill>
          <a:blip r:embed="rId2"/>
          <a:srcRect l="9840" r="9840"/>
          <a:stretch/>
        </p:blipFill>
        <p:spPr>
          <a:xfrm>
            <a:off x="5671128" y="914399"/>
            <a:ext cx="6520872" cy="5353521"/>
          </a:xfrm>
          <a:prstGeom prst="rect">
            <a:avLst/>
          </a:prstGeom>
        </p:spPr>
      </p:pic>
      <p:cxnSp>
        <p:nvCxnSpPr>
          <p:cNvPr id="23" name="Straight Connector 22">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1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28E69-E4E8-9AF7-7313-8E8CF3188BC8}"/>
              </a:ext>
            </a:extLst>
          </p:cNvPr>
          <p:cNvSpPr>
            <a:spLocks noGrp="1"/>
          </p:cNvSpPr>
          <p:nvPr>
            <p:ph type="title"/>
          </p:nvPr>
        </p:nvSpPr>
        <p:spPr/>
        <p:txBody>
          <a:bodyPr/>
          <a:lstStyle/>
          <a:p>
            <a:r>
              <a:rPr lang="en-US"/>
              <a:t>Research Goal</a:t>
            </a:r>
          </a:p>
        </p:txBody>
      </p:sp>
      <p:sp>
        <p:nvSpPr>
          <p:cNvPr id="3" name="Content Placeholder 2">
            <a:extLst>
              <a:ext uri="{FF2B5EF4-FFF2-40B4-BE49-F238E27FC236}">
                <a16:creationId xmlns:a16="http://schemas.microsoft.com/office/drawing/2014/main" id="{3993CED2-4CDE-A1A1-3AF8-6F509E23883D}"/>
              </a:ext>
            </a:extLst>
          </p:cNvPr>
          <p:cNvSpPr>
            <a:spLocks noGrp="1"/>
          </p:cNvSpPr>
          <p:nvPr>
            <p:ph idx="1"/>
          </p:nvPr>
        </p:nvSpPr>
        <p:spPr/>
        <p:txBody>
          <a:bodyPr vert="horz" lIns="91440" tIns="45720" rIns="91440" bIns="45720" rtlCol="0" anchor="t">
            <a:normAutofit/>
          </a:bodyPr>
          <a:lstStyle/>
          <a:p>
            <a:r>
              <a:rPr lang="en-US"/>
              <a:t>We considered the following questions for research:</a:t>
            </a:r>
          </a:p>
          <a:p>
            <a:pPr marL="493395" lvl="1">
              <a:buFont typeface="Courier New" panose="020B0604020202020204" pitchFamily="34" charset="0"/>
              <a:buChar char="o"/>
            </a:pPr>
            <a:r>
              <a:rPr lang="en-US">
                <a:latin typeface="Grandview Display"/>
                <a:cs typeface="Times New Roman"/>
              </a:rPr>
              <a:t>Can we predict varroa populations for honeybee hives?</a:t>
            </a:r>
            <a:endParaRPr lang="en-US">
              <a:latin typeface="Grandview Display"/>
            </a:endParaRPr>
          </a:p>
          <a:p>
            <a:pPr marL="493395" lvl="1">
              <a:buFont typeface="Courier New" panose="020B0604020202020204" pitchFamily="34" charset="0"/>
              <a:buChar char="o"/>
            </a:pPr>
            <a:r>
              <a:rPr lang="en-US">
                <a:latin typeface="Grandview Display"/>
                <a:cs typeface="Times New Roman"/>
              </a:rPr>
              <a:t>What is the best statistical method to predict varroa populations?</a:t>
            </a:r>
            <a:endParaRPr lang="en-US"/>
          </a:p>
          <a:p>
            <a:endParaRPr lang="en-US"/>
          </a:p>
        </p:txBody>
      </p:sp>
    </p:spTree>
    <p:extLst>
      <p:ext uri="{BB962C8B-B14F-4D97-AF65-F5344CB8AC3E}">
        <p14:creationId xmlns:p14="http://schemas.microsoft.com/office/powerpoint/2010/main" val="170155162"/>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CF346-9B08-301A-5EF5-CF02B4969DED}"/>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1181FF3A-A5FB-30DA-66C4-4E1B9C35F61C}"/>
              </a:ext>
            </a:extLst>
          </p:cNvPr>
          <p:cNvSpPr>
            <a:spLocks noGrp="1"/>
          </p:cNvSpPr>
          <p:nvPr>
            <p:ph idx="1"/>
          </p:nvPr>
        </p:nvSpPr>
        <p:spPr/>
        <p:txBody>
          <a:bodyPr vert="horz" lIns="91440" tIns="45720" rIns="91440" bIns="45720" rtlCol="0" anchor="t">
            <a:normAutofit/>
          </a:bodyPr>
          <a:lstStyle/>
          <a:p>
            <a:r>
              <a:rPr lang="en-US"/>
              <a:t>We focused on implementing a few statistical techniques on pre-existing datasets to uncover patterns and find possible applications for preserving honeybee populations and preventing hive loss. </a:t>
            </a:r>
          </a:p>
          <a:p>
            <a:r>
              <a:rPr lang="en-US"/>
              <a:t>All research was done using Python, Pandas, and other statistical programming tools. </a:t>
            </a:r>
          </a:p>
          <a:p>
            <a:r>
              <a:rPr lang="en-US"/>
              <a:t>Models were validated by comparing their mean squared error (MSE), root mean squared error (RMSE), and/or cross validation. </a:t>
            </a:r>
          </a:p>
        </p:txBody>
      </p:sp>
    </p:spTree>
    <p:extLst>
      <p:ext uri="{BB962C8B-B14F-4D97-AF65-F5344CB8AC3E}">
        <p14:creationId xmlns:p14="http://schemas.microsoft.com/office/powerpoint/2010/main" val="343974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6BDF0-AD8C-EA1F-E2AC-D228CE7702C9}"/>
              </a:ext>
            </a:extLst>
          </p:cNvPr>
          <p:cNvSpPr>
            <a:spLocks noGrp="1"/>
          </p:cNvSpPr>
          <p:nvPr>
            <p:ph type="title"/>
          </p:nvPr>
        </p:nvSpPr>
        <p:spPr/>
        <p:txBody>
          <a:bodyPr/>
          <a:lstStyle/>
          <a:p>
            <a:r>
              <a:rPr lang="en-US"/>
              <a:t>Box Plot Results</a:t>
            </a:r>
          </a:p>
        </p:txBody>
      </p:sp>
      <p:pic>
        <p:nvPicPr>
          <p:cNvPr id="5" name="Picture Placeholder 4" descr="A graph showing different types of bees&#10;&#10;AI-generated content may be incorrect.">
            <a:extLst>
              <a:ext uri="{FF2B5EF4-FFF2-40B4-BE49-F238E27FC236}">
                <a16:creationId xmlns:a16="http://schemas.microsoft.com/office/drawing/2014/main" id="{B5D98CF2-FE8B-3496-9853-42320B632D81}"/>
              </a:ext>
            </a:extLst>
          </p:cNvPr>
          <p:cNvPicPr>
            <a:picLocks noGrp="1" noChangeAspect="1"/>
          </p:cNvPicPr>
          <p:nvPr>
            <p:ph type="pic" idx="1"/>
          </p:nvPr>
        </p:nvPicPr>
        <p:blipFill>
          <a:blip r:embed="rId3"/>
          <a:srcRect l="2146" r="2146"/>
          <a:stretch/>
        </p:blipFill>
        <p:spPr>
          <a:xfrm>
            <a:off x="4937760" y="1033271"/>
            <a:ext cx="6592824" cy="5166360"/>
          </a:xfrm>
        </p:spPr>
      </p:pic>
      <p:sp>
        <p:nvSpPr>
          <p:cNvPr id="4" name="Text Placeholder 3">
            <a:extLst>
              <a:ext uri="{FF2B5EF4-FFF2-40B4-BE49-F238E27FC236}">
                <a16:creationId xmlns:a16="http://schemas.microsoft.com/office/drawing/2014/main" id="{329CE189-C724-3674-5253-684808C4123B}"/>
              </a:ext>
            </a:extLst>
          </p:cNvPr>
          <p:cNvSpPr>
            <a:spLocks noGrp="1"/>
          </p:cNvSpPr>
          <p:nvPr>
            <p:ph type="body" sz="half" idx="2"/>
          </p:nvPr>
        </p:nvSpPr>
        <p:spPr/>
        <p:txBody>
          <a:bodyPr vert="horz" lIns="91440" tIns="45720" rIns="91440" bIns="45720" rtlCol="0" anchor="t">
            <a:normAutofit/>
          </a:bodyPr>
          <a:lstStyle/>
          <a:p>
            <a:r>
              <a:rPr lang="en-US"/>
              <a:t>The study had multiple sites, each with 2-5 hives active.  Survival rates were recorded over the course of one year.</a:t>
            </a:r>
          </a:p>
          <a:p>
            <a:r>
              <a:rPr lang="en-US"/>
              <a:t>Unsurprisingly, honeybees survive the summer better than they do the winter.  </a:t>
            </a:r>
          </a:p>
          <a:p>
            <a:r>
              <a:rPr lang="en-US"/>
              <a:t>Note that most sites have a low chance of annual survival.</a:t>
            </a:r>
          </a:p>
        </p:txBody>
      </p:sp>
    </p:spTree>
    <p:extLst>
      <p:ext uri="{BB962C8B-B14F-4D97-AF65-F5344CB8AC3E}">
        <p14:creationId xmlns:p14="http://schemas.microsoft.com/office/powerpoint/2010/main" val="1088696730"/>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451555-5438-A001-F417-DC81869C7B7C}"/>
              </a:ext>
            </a:extLst>
          </p:cNvPr>
          <p:cNvSpPr>
            <a:spLocks noGrp="1"/>
          </p:cNvSpPr>
          <p:nvPr>
            <p:ph type="title"/>
          </p:nvPr>
        </p:nvSpPr>
        <p:spPr>
          <a:xfrm>
            <a:off x="640080" y="1371600"/>
            <a:ext cx="5737859" cy="1097280"/>
          </a:xfrm>
        </p:spPr>
        <p:txBody>
          <a:bodyPr>
            <a:normAutofit/>
          </a:bodyPr>
          <a:lstStyle/>
          <a:p>
            <a:r>
              <a:rPr lang="en-US" sz="3700"/>
              <a:t>Varroa Growth over a Year</a:t>
            </a:r>
          </a:p>
        </p:txBody>
      </p:sp>
      <p:cxnSp>
        <p:nvCxnSpPr>
          <p:cNvPr id="26" name="Straight Connector 25">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7" name="Content Placeholder 17">
            <a:extLst>
              <a:ext uri="{FF2B5EF4-FFF2-40B4-BE49-F238E27FC236}">
                <a16:creationId xmlns:a16="http://schemas.microsoft.com/office/drawing/2014/main" id="{DB5AAFB6-A18E-303E-0EAA-AA79F22485A8}"/>
              </a:ext>
            </a:extLst>
          </p:cNvPr>
          <p:cNvSpPr>
            <a:spLocks noGrp="1"/>
          </p:cNvSpPr>
          <p:nvPr>
            <p:ph idx="1"/>
          </p:nvPr>
        </p:nvSpPr>
        <p:spPr>
          <a:xfrm>
            <a:off x="640080" y="2633236"/>
            <a:ext cx="5737860" cy="3666980"/>
          </a:xfrm>
        </p:spPr>
        <p:txBody>
          <a:bodyPr vert="horz" lIns="91440" tIns="45720" rIns="91440" bIns="45720" rtlCol="0" anchor="t">
            <a:normAutofit/>
          </a:bodyPr>
          <a:lstStyle/>
          <a:p>
            <a:r>
              <a:rPr lang="en-US"/>
              <a:t>Varroa population in our data set was centralized, meaning it can take on negative values.</a:t>
            </a:r>
          </a:p>
          <a:p>
            <a:r>
              <a:rPr lang="en-US"/>
              <a:t>The time axis is in days measured from January 1, 2015. </a:t>
            </a:r>
          </a:p>
          <a:p>
            <a:r>
              <a:rPr lang="en-US"/>
              <a:t>There are no real trends (correlation) here based on time—is there a better way to predict Varroa pop?</a:t>
            </a:r>
          </a:p>
        </p:txBody>
      </p:sp>
      <p:pic>
        <p:nvPicPr>
          <p:cNvPr id="14" name="Content Placeholder 13" descr="A graph with blue dots&#10;&#10;AI-generated content may be incorrect.">
            <a:extLst>
              <a:ext uri="{FF2B5EF4-FFF2-40B4-BE49-F238E27FC236}">
                <a16:creationId xmlns:a16="http://schemas.microsoft.com/office/drawing/2014/main" id="{FEE45E18-DC03-E283-DA20-5610F1F95613}"/>
              </a:ext>
            </a:extLst>
          </p:cNvPr>
          <p:cNvPicPr>
            <a:picLocks noChangeAspect="1"/>
          </p:cNvPicPr>
          <p:nvPr/>
        </p:nvPicPr>
        <p:blipFill>
          <a:blip r:embed="rId2"/>
          <a:stretch>
            <a:fillRect/>
          </a:stretch>
        </p:blipFill>
        <p:spPr>
          <a:xfrm>
            <a:off x="6830209" y="949474"/>
            <a:ext cx="5104210" cy="5350741"/>
          </a:xfrm>
          <a:prstGeom prst="rect">
            <a:avLst/>
          </a:prstGeom>
        </p:spPr>
      </p:pic>
    </p:spTree>
    <p:extLst>
      <p:ext uri="{BB962C8B-B14F-4D97-AF65-F5344CB8AC3E}">
        <p14:creationId xmlns:p14="http://schemas.microsoft.com/office/powerpoint/2010/main" val="1814078805"/>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DashVTI</vt:lpstr>
      <vt:lpstr>Honeybee Conservation and Preservation Through Data Science</vt:lpstr>
      <vt:lpstr>Introduction</vt:lpstr>
      <vt:lpstr>Honeybees</vt:lpstr>
      <vt:lpstr>Varroa Mites (Varroa destructor)</vt:lpstr>
      <vt:lpstr>Varroa Mites' Effect on Honeybees</vt:lpstr>
      <vt:lpstr>Research Goal</vt:lpstr>
      <vt:lpstr>Methodology</vt:lpstr>
      <vt:lpstr>Box Plot Results</vt:lpstr>
      <vt:lpstr>Varroa Growth over a Year</vt:lpstr>
      <vt:lpstr>Regression Tree Model Results (pt. 1) </vt:lpstr>
      <vt:lpstr>Regression Tree Model Results (pt. 2)</vt:lpstr>
      <vt:lpstr>Overall Model Comparison</vt:lpstr>
      <vt:lpstr>Assumptions and Conclusion</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cp:revision>
  <dcterms:created xsi:type="dcterms:W3CDTF">2025-04-24T03:11:01Z</dcterms:created>
  <dcterms:modified xsi:type="dcterms:W3CDTF">2025-04-28T14:54:22Z</dcterms:modified>
</cp:coreProperties>
</file>